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Gill Sans" panose="020B0604020202020204" charset="0"/>
      <p:regular r:id="rId24"/>
      <p:bold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Pacifico" panose="00000500000000000000" pitchFamily="2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gBZHvfAqYtJ1gim0D747lJEww/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4b708b6b41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14b708b6b41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4b708b6b41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14b708b6b41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8" name="Google Shape;18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5ad4e358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5ad4e358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53dc149c85_0_2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g153dc149c85_0_2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5ad4e3582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5ad4e3582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5ad4e3582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5ad4e3582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4b708b6b41_0_11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g14b708b6b41_0_11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g14b708b6b41_0_1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ae_M8I4UY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200"/>
            <a:ext cx="12192000" cy="620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14b708b6b41_0_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125" y="814050"/>
            <a:ext cx="8572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g14b708b6b41_0_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2475"/>
            <a:ext cx="12192000" cy="641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14b708b6b41_0_190"/>
          <p:cNvSpPr txBox="1">
            <a:spLocks noGrp="1"/>
          </p:cNvSpPr>
          <p:nvPr>
            <p:ph type="title"/>
          </p:nvPr>
        </p:nvSpPr>
        <p:spPr>
          <a:xfrm>
            <a:off x="65825" y="745775"/>
            <a:ext cx="12126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700" b="1">
                <a:solidFill>
                  <a:srgbClr val="CC330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USE IT!Work in pairs. Which team do you think will win the challenge?</a:t>
            </a:r>
            <a:endParaRPr sz="2700" b="1">
              <a:solidFill>
                <a:srgbClr val="CC3300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sz="2500" b="1">
              <a:solidFill>
                <a:srgbClr val="302E2F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7" name="Google Shape;177;g14b708b6b41_0_190"/>
          <p:cNvPicPr preferRelativeResize="0"/>
          <p:nvPr/>
        </p:nvPicPr>
        <p:blipFill rotWithShape="1">
          <a:blip r:embed="rId4">
            <a:alphaModFix/>
          </a:blip>
          <a:srcRect l="10586"/>
          <a:stretch/>
        </p:blipFill>
        <p:spPr>
          <a:xfrm rot="-488225">
            <a:off x="2235452" y="1651306"/>
            <a:ext cx="3667471" cy="4617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14b708b6b41_0_190"/>
          <p:cNvPicPr preferRelativeResize="0"/>
          <p:nvPr/>
        </p:nvPicPr>
        <p:blipFill rotWithShape="1">
          <a:blip r:embed="rId5">
            <a:alphaModFix/>
          </a:blip>
          <a:srcRect r="-341" b="3929"/>
          <a:stretch/>
        </p:blipFill>
        <p:spPr>
          <a:xfrm rot="511755">
            <a:off x="6620656" y="1519599"/>
            <a:ext cx="3349161" cy="50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14b708b6b41_0_1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4175" y="1948400"/>
            <a:ext cx="1667851" cy="215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5" descr="Tab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5451" y="656824"/>
            <a:ext cx="8564675" cy="222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5"/>
          <p:cNvSpPr txBox="1"/>
          <p:nvPr/>
        </p:nvSpPr>
        <p:spPr>
          <a:xfrm>
            <a:off x="1683025" y="3124875"/>
            <a:ext cx="8564700" cy="23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-US" sz="2930" b="1" i="0" u="none" strike="noStrike" cap="none">
                <a:solidFill>
                  <a:srgbClr val="385623"/>
                </a:solidFill>
                <a:latin typeface="Comic Sans MS"/>
                <a:ea typeface="Comic Sans MS"/>
                <a:cs typeface="Comic Sans MS"/>
                <a:sym typeface="Comic Sans MS"/>
              </a:rPr>
              <a:t>- Learn by heart all the new words.</a:t>
            </a:r>
            <a:br>
              <a:rPr lang="en-US" sz="2930" b="1" i="0" u="none" strike="noStrike" cap="none">
                <a:solidFill>
                  <a:srgbClr val="385623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930" b="1" i="0" u="none" strike="noStrike" cap="none">
                <a:solidFill>
                  <a:srgbClr val="385623"/>
                </a:solidFill>
                <a:latin typeface="Comic Sans MS"/>
                <a:ea typeface="Comic Sans MS"/>
                <a:cs typeface="Comic Sans MS"/>
                <a:sym typeface="Comic Sans MS"/>
              </a:rPr>
              <a:t>- Workbook: Exercises p.</a:t>
            </a:r>
            <a:br>
              <a:rPr lang="en-US" sz="2930" b="1" i="0" u="none" strike="noStrike" cap="none">
                <a:solidFill>
                  <a:srgbClr val="385623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930" b="1" i="0" u="none" strike="noStrike" cap="none">
                <a:solidFill>
                  <a:srgbClr val="385623"/>
                </a:solidFill>
                <a:latin typeface="Comic Sans MS"/>
                <a:ea typeface="Comic Sans MS"/>
                <a:cs typeface="Comic Sans MS"/>
                <a:sym typeface="Comic Sans MS"/>
              </a:rPr>
              <a:t>- Prepare Lesson 3 – Language Focus.</a:t>
            </a:r>
            <a:endParaRPr sz="3700" b="0" i="0" u="none" strike="noStrike" cap="none">
              <a:solidFill>
                <a:srgbClr val="38562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1000"/>
            <a:ext cx="12192000" cy="638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15ad4e35826_0_0" descr="7ESL Courses: https://my.7esl.com/  Register Here: https://my.7esl.com/membership/ Personality adjectives! Learn useful adjectives that describe personality and character in English through examples illustrated with pictures.&#10;&#10;https://7esl.com/adjectives-that-describe-personality/&#10;&#10;---------------------------------------------------------------------------------------- &#10;WATCH MORE: &#10;★ Grammar: https://goo.gl/7n226T&#10;★ Vocabulary: https://goo.gl/E5Ty4T&#10;★ Expressions: https://goo.gl/JBpgCF&#10;★ Phrasal Verbs: https://goo.gl/Ux3fip&#10;★ Idioms: https://goo.gl/y7wNjN&#10;★ Conversations: https://goo.gl/pmdpQT&#10;★ English Writing: https://goo.gl/46gmY7&#10;★ IELTS: https://goo.gl/Tg2U4v&#10;★ TOEFL: https://goo.gl/8Zwvic&#10;★ British vs. American English: https://goo.gl/VHa5W8&#10;★ Pronunciation: https://goo.gl/P4eR39&#10;★ Business English: https://goo.gl/r7jqtB&#10;---------------------------------------------------------------------------------------- &#10;OUR SOCIAL MEDIA:&#10;Pinterest: https://www.pinterest.com/7english/&#10;Facebook: https://www.fb.com/7ESLLearningEnglish/&#10;&#10;----------------------------------------------------------------------------------------&#10;For more videos and lessons visit: &#10;https://7esl.com/" title="100+ Adjectives to Describe Personality and Character | Character Traits &amp; Personality Traits">
            <a:hlinkClick r:id="rId3"/>
          </p:cNvPr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2350" y="56253"/>
            <a:ext cx="9035476" cy="67765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15ad4e35826_0_0"/>
          <p:cNvSpPr/>
          <p:nvPr/>
        </p:nvSpPr>
        <p:spPr>
          <a:xfrm>
            <a:off x="114750" y="2040125"/>
            <a:ext cx="3001402" cy="2823465"/>
          </a:xfrm>
          <a:custGeom>
            <a:avLst/>
            <a:gdLst/>
            <a:ahLst/>
            <a:cxnLst/>
            <a:rect l="l" t="t" r="r" b="b"/>
            <a:pathLst>
              <a:path w="5219829" h="5509200" extrusionOk="0">
                <a:moveTo>
                  <a:pt x="0" y="0"/>
                </a:moveTo>
                <a:cubicBezTo>
                  <a:pt x="238495" y="-29892"/>
                  <a:pt x="327264" y="52800"/>
                  <a:pt x="579981" y="0"/>
                </a:cubicBezTo>
                <a:cubicBezTo>
                  <a:pt x="832698" y="-52800"/>
                  <a:pt x="980268" y="48781"/>
                  <a:pt x="1159962" y="0"/>
                </a:cubicBezTo>
                <a:cubicBezTo>
                  <a:pt x="1339656" y="-48781"/>
                  <a:pt x="1597717" y="77316"/>
                  <a:pt x="1844340" y="0"/>
                </a:cubicBezTo>
                <a:cubicBezTo>
                  <a:pt x="2090963" y="-77316"/>
                  <a:pt x="2229894" y="44554"/>
                  <a:pt x="2528717" y="0"/>
                </a:cubicBezTo>
                <a:cubicBezTo>
                  <a:pt x="2827540" y="-44554"/>
                  <a:pt x="3024804" y="20284"/>
                  <a:pt x="3160896" y="0"/>
                </a:cubicBezTo>
                <a:cubicBezTo>
                  <a:pt x="3296988" y="-20284"/>
                  <a:pt x="3495403" y="10059"/>
                  <a:pt x="3584283" y="0"/>
                </a:cubicBezTo>
                <a:cubicBezTo>
                  <a:pt x="3673163" y="-10059"/>
                  <a:pt x="3936034" y="37622"/>
                  <a:pt x="4216462" y="0"/>
                </a:cubicBezTo>
                <a:cubicBezTo>
                  <a:pt x="4496890" y="-37622"/>
                  <a:pt x="4537209" y="44912"/>
                  <a:pt x="4692046" y="0"/>
                </a:cubicBezTo>
                <a:cubicBezTo>
                  <a:pt x="4846883" y="-44912"/>
                  <a:pt x="5111890" y="57130"/>
                  <a:pt x="5219829" y="0"/>
                </a:cubicBezTo>
                <a:cubicBezTo>
                  <a:pt x="5234437" y="140555"/>
                  <a:pt x="5170602" y="367657"/>
                  <a:pt x="5219829" y="495828"/>
                </a:cubicBezTo>
                <a:cubicBezTo>
                  <a:pt x="5269056" y="623999"/>
                  <a:pt x="5182060" y="742467"/>
                  <a:pt x="5219829" y="936564"/>
                </a:cubicBezTo>
                <a:cubicBezTo>
                  <a:pt x="5257598" y="1130661"/>
                  <a:pt x="5209976" y="1350864"/>
                  <a:pt x="5219829" y="1487484"/>
                </a:cubicBezTo>
                <a:cubicBezTo>
                  <a:pt x="5229682" y="1624104"/>
                  <a:pt x="5186201" y="1812814"/>
                  <a:pt x="5219829" y="1983312"/>
                </a:cubicBezTo>
                <a:cubicBezTo>
                  <a:pt x="5253457" y="2153810"/>
                  <a:pt x="5216896" y="2294426"/>
                  <a:pt x="5219829" y="2479140"/>
                </a:cubicBezTo>
                <a:cubicBezTo>
                  <a:pt x="5222762" y="2663854"/>
                  <a:pt x="5217534" y="2733499"/>
                  <a:pt x="5219829" y="2974968"/>
                </a:cubicBezTo>
                <a:cubicBezTo>
                  <a:pt x="5222124" y="3216437"/>
                  <a:pt x="5208868" y="3371351"/>
                  <a:pt x="5219829" y="3470796"/>
                </a:cubicBezTo>
                <a:cubicBezTo>
                  <a:pt x="5230790" y="3570241"/>
                  <a:pt x="5176276" y="3871833"/>
                  <a:pt x="5219829" y="4021716"/>
                </a:cubicBezTo>
                <a:cubicBezTo>
                  <a:pt x="5263382" y="4171599"/>
                  <a:pt x="5214477" y="4327645"/>
                  <a:pt x="5219829" y="4462452"/>
                </a:cubicBezTo>
                <a:cubicBezTo>
                  <a:pt x="5225181" y="4597259"/>
                  <a:pt x="5141262" y="4997868"/>
                  <a:pt x="5219829" y="5509200"/>
                </a:cubicBezTo>
                <a:cubicBezTo>
                  <a:pt x="5019665" y="5515257"/>
                  <a:pt x="4815352" y="5471236"/>
                  <a:pt x="4692046" y="5509200"/>
                </a:cubicBezTo>
                <a:cubicBezTo>
                  <a:pt x="4568740" y="5547164"/>
                  <a:pt x="4435992" y="5468825"/>
                  <a:pt x="4268660" y="5509200"/>
                </a:cubicBezTo>
                <a:cubicBezTo>
                  <a:pt x="4101328" y="5549575"/>
                  <a:pt x="3903885" y="5460854"/>
                  <a:pt x="3636481" y="5509200"/>
                </a:cubicBezTo>
                <a:cubicBezTo>
                  <a:pt x="3369077" y="5557546"/>
                  <a:pt x="3321536" y="5461278"/>
                  <a:pt x="3160896" y="5509200"/>
                </a:cubicBezTo>
                <a:cubicBezTo>
                  <a:pt x="3000257" y="5557122"/>
                  <a:pt x="2825105" y="5507974"/>
                  <a:pt x="2633114" y="5509200"/>
                </a:cubicBezTo>
                <a:cubicBezTo>
                  <a:pt x="2441123" y="5510426"/>
                  <a:pt x="2170681" y="5447714"/>
                  <a:pt x="1948736" y="5509200"/>
                </a:cubicBezTo>
                <a:cubicBezTo>
                  <a:pt x="1726791" y="5570686"/>
                  <a:pt x="1714901" y="5462722"/>
                  <a:pt x="1525350" y="5509200"/>
                </a:cubicBezTo>
                <a:cubicBezTo>
                  <a:pt x="1335799" y="5555678"/>
                  <a:pt x="1172674" y="5506593"/>
                  <a:pt x="840972" y="5509200"/>
                </a:cubicBezTo>
                <a:cubicBezTo>
                  <a:pt x="509270" y="5511807"/>
                  <a:pt x="285622" y="5416747"/>
                  <a:pt x="0" y="5509200"/>
                </a:cubicBezTo>
                <a:cubicBezTo>
                  <a:pt x="-28694" y="5384323"/>
                  <a:pt x="24045" y="5214760"/>
                  <a:pt x="0" y="5123556"/>
                </a:cubicBezTo>
                <a:cubicBezTo>
                  <a:pt x="-24045" y="5032352"/>
                  <a:pt x="63990" y="4811031"/>
                  <a:pt x="0" y="4572636"/>
                </a:cubicBezTo>
                <a:cubicBezTo>
                  <a:pt x="-63990" y="4334241"/>
                  <a:pt x="23395" y="4351255"/>
                  <a:pt x="0" y="4186992"/>
                </a:cubicBezTo>
                <a:cubicBezTo>
                  <a:pt x="-23395" y="4022729"/>
                  <a:pt x="25412" y="3956529"/>
                  <a:pt x="0" y="3801348"/>
                </a:cubicBezTo>
                <a:cubicBezTo>
                  <a:pt x="-25412" y="3646167"/>
                  <a:pt x="50468" y="3499841"/>
                  <a:pt x="0" y="3250428"/>
                </a:cubicBezTo>
                <a:cubicBezTo>
                  <a:pt x="-50468" y="3001015"/>
                  <a:pt x="40043" y="2897076"/>
                  <a:pt x="0" y="2754600"/>
                </a:cubicBezTo>
                <a:cubicBezTo>
                  <a:pt x="-40043" y="2612124"/>
                  <a:pt x="26252" y="2417549"/>
                  <a:pt x="0" y="2258772"/>
                </a:cubicBezTo>
                <a:cubicBezTo>
                  <a:pt x="-26252" y="2099995"/>
                  <a:pt x="44413" y="1931793"/>
                  <a:pt x="0" y="1818036"/>
                </a:cubicBezTo>
                <a:cubicBezTo>
                  <a:pt x="-44413" y="1704279"/>
                  <a:pt x="71250" y="1483773"/>
                  <a:pt x="0" y="1156932"/>
                </a:cubicBezTo>
                <a:cubicBezTo>
                  <a:pt x="-71250" y="830091"/>
                  <a:pt x="2976" y="709845"/>
                  <a:pt x="0" y="550920"/>
                </a:cubicBezTo>
                <a:cubicBezTo>
                  <a:pt x="-2976" y="391995"/>
                  <a:pt x="9000" y="193172"/>
                  <a:pt x="0" y="0"/>
                </a:cubicBezTo>
                <a:close/>
              </a:path>
            </a:pathLst>
          </a:custGeom>
          <a:noFill/>
          <a:ln w="28575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5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many adjectives can you remember?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4" descr="A cartoon of a child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899" y="583475"/>
            <a:ext cx="5674825" cy="51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4"/>
          <p:cNvSpPr/>
          <p:nvPr/>
        </p:nvSpPr>
        <p:spPr>
          <a:xfrm>
            <a:off x="6244275" y="1172825"/>
            <a:ext cx="5219829" cy="4200765"/>
          </a:xfrm>
          <a:custGeom>
            <a:avLst/>
            <a:gdLst/>
            <a:ahLst/>
            <a:cxnLst/>
            <a:rect l="l" t="t" r="r" b="b"/>
            <a:pathLst>
              <a:path w="5219829" h="5509200" extrusionOk="0">
                <a:moveTo>
                  <a:pt x="0" y="0"/>
                </a:moveTo>
                <a:cubicBezTo>
                  <a:pt x="238495" y="-29892"/>
                  <a:pt x="327264" y="52800"/>
                  <a:pt x="579981" y="0"/>
                </a:cubicBezTo>
                <a:cubicBezTo>
                  <a:pt x="832698" y="-52800"/>
                  <a:pt x="980268" y="48781"/>
                  <a:pt x="1159962" y="0"/>
                </a:cubicBezTo>
                <a:cubicBezTo>
                  <a:pt x="1339656" y="-48781"/>
                  <a:pt x="1597717" y="77316"/>
                  <a:pt x="1844340" y="0"/>
                </a:cubicBezTo>
                <a:cubicBezTo>
                  <a:pt x="2090963" y="-77316"/>
                  <a:pt x="2229894" y="44554"/>
                  <a:pt x="2528717" y="0"/>
                </a:cubicBezTo>
                <a:cubicBezTo>
                  <a:pt x="2827540" y="-44554"/>
                  <a:pt x="3024804" y="20284"/>
                  <a:pt x="3160896" y="0"/>
                </a:cubicBezTo>
                <a:cubicBezTo>
                  <a:pt x="3296988" y="-20284"/>
                  <a:pt x="3495403" y="10059"/>
                  <a:pt x="3584283" y="0"/>
                </a:cubicBezTo>
                <a:cubicBezTo>
                  <a:pt x="3673163" y="-10059"/>
                  <a:pt x="3936034" y="37622"/>
                  <a:pt x="4216462" y="0"/>
                </a:cubicBezTo>
                <a:cubicBezTo>
                  <a:pt x="4496890" y="-37622"/>
                  <a:pt x="4537209" y="44912"/>
                  <a:pt x="4692046" y="0"/>
                </a:cubicBezTo>
                <a:cubicBezTo>
                  <a:pt x="4846883" y="-44912"/>
                  <a:pt x="5111890" y="57130"/>
                  <a:pt x="5219829" y="0"/>
                </a:cubicBezTo>
                <a:cubicBezTo>
                  <a:pt x="5234437" y="140555"/>
                  <a:pt x="5170602" y="367657"/>
                  <a:pt x="5219829" y="495828"/>
                </a:cubicBezTo>
                <a:cubicBezTo>
                  <a:pt x="5269056" y="623999"/>
                  <a:pt x="5182060" y="742467"/>
                  <a:pt x="5219829" y="936564"/>
                </a:cubicBezTo>
                <a:cubicBezTo>
                  <a:pt x="5257598" y="1130661"/>
                  <a:pt x="5209976" y="1350864"/>
                  <a:pt x="5219829" y="1487484"/>
                </a:cubicBezTo>
                <a:cubicBezTo>
                  <a:pt x="5229682" y="1624104"/>
                  <a:pt x="5186201" y="1812814"/>
                  <a:pt x="5219829" y="1983312"/>
                </a:cubicBezTo>
                <a:cubicBezTo>
                  <a:pt x="5253457" y="2153810"/>
                  <a:pt x="5216896" y="2294426"/>
                  <a:pt x="5219829" y="2479140"/>
                </a:cubicBezTo>
                <a:cubicBezTo>
                  <a:pt x="5222762" y="2663854"/>
                  <a:pt x="5217534" y="2733499"/>
                  <a:pt x="5219829" y="2974968"/>
                </a:cubicBezTo>
                <a:cubicBezTo>
                  <a:pt x="5222124" y="3216437"/>
                  <a:pt x="5208868" y="3371351"/>
                  <a:pt x="5219829" y="3470796"/>
                </a:cubicBezTo>
                <a:cubicBezTo>
                  <a:pt x="5230790" y="3570241"/>
                  <a:pt x="5176276" y="3871833"/>
                  <a:pt x="5219829" y="4021716"/>
                </a:cubicBezTo>
                <a:cubicBezTo>
                  <a:pt x="5263382" y="4171599"/>
                  <a:pt x="5214477" y="4327645"/>
                  <a:pt x="5219829" y="4462452"/>
                </a:cubicBezTo>
                <a:cubicBezTo>
                  <a:pt x="5225181" y="4597259"/>
                  <a:pt x="5141262" y="4997868"/>
                  <a:pt x="5219829" y="5509200"/>
                </a:cubicBezTo>
                <a:cubicBezTo>
                  <a:pt x="5019665" y="5515257"/>
                  <a:pt x="4815352" y="5471236"/>
                  <a:pt x="4692046" y="5509200"/>
                </a:cubicBezTo>
                <a:cubicBezTo>
                  <a:pt x="4568740" y="5547164"/>
                  <a:pt x="4435992" y="5468825"/>
                  <a:pt x="4268660" y="5509200"/>
                </a:cubicBezTo>
                <a:cubicBezTo>
                  <a:pt x="4101328" y="5549575"/>
                  <a:pt x="3903885" y="5460854"/>
                  <a:pt x="3636481" y="5509200"/>
                </a:cubicBezTo>
                <a:cubicBezTo>
                  <a:pt x="3369077" y="5557546"/>
                  <a:pt x="3321536" y="5461278"/>
                  <a:pt x="3160896" y="5509200"/>
                </a:cubicBezTo>
                <a:cubicBezTo>
                  <a:pt x="3000257" y="5557122"/>
                  <a:pt x="2825105" y="5507974"/>
                  <a:pt x="2633114" y="5509200"/>
                </a:cubicBezTo>
                <a:cubicBezTo>
                  <a:pt x="2441123" y="5510426"/>
                  <a:pt x="2170681" y="5447714"/>
                  <a:pt x="1948736" y="5509200"/>
                </a:cubicBezTo>
                <a:cubicBezTo>
                  <a:pt x="1726791" y="5570686"/>
                  <a:pt x="1714901" y="5462722"/>
                  <a:pt x="1525350" y="5509200"/>
                </a:cubicBezTo>
                <a:cubicBezTo>
                  <a:pt x="1335799" y="5555678"/>
                  <a:pt x="1172674" y="5506593"/>
                  <a:pt x="840972" y="5509200"/>
                </a:cubicBezTo>
                <a:cubicBezTo>
                  <a:pt x="509270" y="5511807"/>
                  <a:pt x="285622" y="5416747"/>
                  <a:pt x="0" y="5509200"/>
                </a:cubicBezTo>
                <a:cubicBezTo>
                  <a:pt x="-28694" y="5384323"/>
                  <a:pt x="24045" y="5214760"/>
                  <a:pt x="0" y="5123556"/>
                </a:cubicBezTo>
                <a:cubicBezTo>
                  <a:pt x="-24045" y="5032352"/>
                  <a:pt x="63990" y="4811031"/>
                  <a:pt x="0" y="4572636"/>
                </a:cubicBezTo>
                <a:cubicBezTo>
                  <a:pt x="-63990" y="4334241"/>
                  <a:pt x="23395" y="4351255"/>
                  <a:pt x="0" y="4186992"/>
                </a:cubicBezTo>
                <a:cubicBezTo>
                  <a:pt x="-23395" y="4022729"/>
                  <a:pt x="25412" y="3956529"/>
                  <a:pt x="0" y="3801348"/>
                </a:cubicBezTo>
                <a:cubicBezTo>
                  <a:pt x="-25412" y="3646167"/>
                  <a:pt x="50468" y="3499841"/>
                  <a:pt x="0" y="3250428"/>
                </a:cubicBezTo>
                <a:cubicBezTo>
                  <a:pt x="-50468" y="3001015"/>
                  <a:pt x="40043" y="2897076"/>
                  <a:pt x="0" y="2754600"/>
                </a:cubicBezTo>
                <a:cubicBezTo>
                  <a:pt x="-40043" y="2612124"/>
                  <a:pt x="26252" y="2417549"/>
                  <a:pt x="0" y="2258772"/>
                </a:cubicBezTo>
                <a:cubicBezTo>
                  <a:pt x="-26252" y="2099995"/>
                  <a:pt x="44413" y="1931793"/>
                  <a:pt x="0" y="1818036"/>
                </a:cubicBezTo>
                <a:cubicBezTo>
                  <a:pt x="-44413" y="1704279"/>
                  <a:pt x="71250" y="1483773"/>
                  <a:pt x="0" y="1156932"/>
                </a:cubicBezTo>
                <a:cubicBezTo>
                  <a:pt x="-71250" y="830091"/>
                  <a:pt x="2976" y="709845"/>
                  <a:pt x="0" y="550920"/>
                </a:cubicBezTo>
                <a:cubicBezTo>
                  <a:pt x="-2976" y="391995"/>
                  <a:pt x="9000" y="193172"/>
                  <a:pt x="0" y="0"/>
                </a:cubicBezTo>
                <a:close/>
              </a:path>
            </a:pathLst>
          </a:custGeom>
          <a:noFill/>
          <a:ln w="28575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53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 What </a:t>
            </a:r>
            <a:r>
              <a:rPr lang="en-US" sz="53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personal qualities do you need to survive in the wild? Why?</a:t>
            </a:r>
            <a:r>
              <a:rPr lang="en-US" sz="53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2500" y="304800"/>
            <a:ext cx="6139575" cy="613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5"/>
          <p:cNvSpPr txBox="1"/>
          <p:nvPr/>
        </p:nvSpPr>
        <p:spPr>
          <a:xfrm>
            <a:off x="512125" y="679525"/>
            <a:ext cx="63165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548135"/>
                </a:solidFill>
                <a:latin typeface="Open Sans"/>
                <a:ea typeface="Open Sans"/>
                <a:cs typeface="Open Sans"/>
                <a:sym typeface="Open Sans"/>
              </a:rPr>
              <a:t>UNIT </a:t>
            </a:r>
            <a:r>
              <a:rPr lang="en-US" sz="4400" b="1">
                <a:solidFill>
                  <a:srgbClr val="548135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r>
              <a:rPr lang="en-US" sz="4400" b="1" i="0" u="none" strike="noStrike" cap="none">
                <a:solidFill>
                  <a:srgbClr val="54813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>
                <a:solidFill>
                  <a:srgbClr val="FF0000"/>
                </a:solidFill>
              </a:rPr>
              <a:t>SURVIVAL</a:t>
            </a:r>
            <a:endParaRPr sz="36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645475" y="2547250"/>
            <a:ext cx="5747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2: READING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5"/>
          <p:cNvSpPr txBox="1"/>
          <p:nvPr/>
        </p:nvSpPr>
        <p:spPr>
          <a:xfrm>
            <a:off x="592981" y="3214372"/>
            <a:ext cx="5450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Jungle challenge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g153dc149c85_0_2499" descr="Drop Everything and Read! | Red Apple Reading Blo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923925"/>
            <a:ext cx="9753600" cy="501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g15ad4e35826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1325" y="1503875"/>
            <a:ext cx="4823276" cy="543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15ad4e35826_0_8"/>
          <p:cNvPicPr preferRelativeResize="0"/>
          <p:nvPr/>
        </p:nvPicPr>
        <p:blipFill rotWithShape="1">
          <a:blip r:embed="rId4">
            <a:alphaModFix/>
          </a:blip>
          <a:srcRect r="3836" b="3929"/>
          <a:stretch/>
        </p:blipFill>
        <p:spPr>
          <a:xfrm>
            <a:off x="8497475" y="0"/>
            <a:ext cx="3699201" cy="579177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15ad4e35826_0_8"/>
          <p:cNvSpPr txBox="1">
            <a:spLocks noGrp="1"/>
          </p:cNvSpPr>
          <p:nvPr>
            <p:ph type="title"/>
          </p:nvPr>
        </p:nvSpPr>
        <p:spPr>
          <a:xfrm>
            <a:off x="533400" y="424000"/>
            <a:ext cx="78252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2776"/>
              <a:buFont typeface="Arial"/>
              <a:buNone/>
            </a:pPr>
            <a:r>
              <a:rPr lang="en-US" sz="3200" b="1" u="sng">
                <a:solidFill>
                  <a:srgbClr val="FF0000"/>
                </a:solidFill>
              </a:rPr>
              <a:t>✔ Activity 1:</a:t>
            </a:r>
            <a:r>
              <a:rPr lang="en-US" sz="3200" b="1"/>
              <a:t> </a:t>
            </a:r>
            <a:r>
              <a:rPr lang="en-US" sz="3100" b="1"/>
              <a:t>1 What type of text is it? What type of information do you think will be in the text?</a:t>
            </a:r>
            <a:endParaRPr sz="31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7705"/>
              <a:buFont typeface="Arial"/>
              <a:buNone/>
            </a:pPr>
            <a:endParaRPr sz="3100" b="1"/>
          </a:p>
        </p:txBody>
      </p:sp>
      <p:sp>
        <p:nvSpPr>
          <p:cNvPr id="121" name="Google Shape;121;g15ad4e35826_0_8"/>
          <p:cNvSpPr txBox="1"/>
          <p:nvPr/>
        </p:nvSpPr>
        <p:spPr>
          <a:xfrm>
            <a:off x="533400" y="1158700"/>
            <a:ext cx="32646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a personal blog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latin typeface="Calibri"/>
                <a:ea typeface="Calibri"/>
                <a:cs typeface="Calibri"/>
                <a:sym typeface="Calibri"/>
              </a:rPr>
              <a:t>b.</a:t>
            </a: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 an advertisement for a TV program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latin typeface="Calibri"/>
                <a:ea typeface="Calibri"/>
                <a:cs typeface="Calibri"/>
                <a:sym typeface="Calibri"/>
              </a:rPr>
              <a:t>c.</a:t>
            </a: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 a newspaper article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15ad4e35826_0_8"/>
          <p:cNvSpPr/>
          <p:nvPr/>
        </p:nvSpPr>
        <p:spPr>
          <a:xfrm>
            <a:off x="457925" y="1616300"/>
            <a:ext cx="474000" cy="476700"/>
          </a:xfrm>
          <a:prstGeom prst="ellipse">
            <a:avLst/>
          </a:prstGeom>
          <a:noFill/>
          <a:ln w="28575" cap="flat" cmpd="sng">
            <a:solidFill>
              <a:srgbClr val="CC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g15ad4e35826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625" y="3096707"/>
            <a:ext cx="4823274" cy="3398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1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5ad4e35826_0_19"/>
          <p:cNvSpPr txBox="1">
            <a:spLocks noGrp="1"/>
          </p:cNvSpPr>
          <p:nvPr>
            <p:ph type="body" idx="1"/>
          </p:nvPr>
        </p:nvSpPr>
        <p:spPr>
          <a:xfrm>
            <a:off x="838200" y="1978025"/>
            <a:ext cx="10515600" cy="3242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1 …………………… has the best survival rating.</a:t>
            </a:r>
            <a:endParaRPr sz="2700"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2 …………………… and …………………… are the weakest contestants.</a:t>
            </a:r>
            <a:endParaRPr sz="2700"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3 …………………… needs to face his fear of snakes.</a:t>
            </a:r>
            <a:endParaRPr sz="2700"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4 …………………… probably won’t hunt animals for food.</a:t>
            </a:r>
            <a:endParaRPr sz="2700"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5 …………………… needs to listen to other people.</a:t>
            </a:r>
            <a:endParaRPr sz="2700"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6 …………………… will decide which team wins.</a:t>
            </a:r>
            <a:endParaRPr sz="3700"/>
          </a:p>
        </p:txBody>
      </p:sp>
      <p:sp>
        <p:nvSpPr>
          <p:cNvPr id="129" name="Google Shape;129;g15ad4e35826_0_19"/>
          <p:cNvSpPr txBox="1">
            <a:spLocks noGrp="1"/>
          </p:cNvSpPr>
          <p:nvPr>
            <p:ph type="title"/>
          </p:nvPr>
        </p:nvSpPr>
        <p:spPr>
          <a:xfrm>
            <a:off x="533400" y="576400"/>
            <a:ext cx="113607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89"/>
              <a:buFont typeface="Arial"/>
              <a:buNone/>
            </a:pPr>
            <a:r>
              <a:rPr lang="en-US" sz="3200" b="1" u="sng">
                <a:solidFill>
                  <a:srgbClr val="FF0000"/>
                </a:solidFill>
              </a:rPr>
              <a:t>✔ Activity 2:</a:t>
            </a:r>
            <a:r>
              <a:rPr lang="en-US" sz="3200" b="1"/>
              <a:t> </a:t>
            </a:r>
            <a:r>
              <a:rPr lang="en-US" sz="3100" b="1"/>
              <a:t>Read and listen to the text and complete the sentences with the name of a team member</a:t>
            </a:r>
            <a:endParaRPr sz="3100" b="1"/>
          </a:p>
        </p:txBody>
      </p:sp>
      <p:sp>
        <p:nvSpPr>
          <p:cNvPr id="130" name="Google Shape;130;g15ad4e35826_0_19"/>
          <p:cNvSpPr txBox="1"/>
          <p:nvPr/>
        </p:nvSpPr>
        <p:spPr>
          <a:xfrm>
            <a:off x="1367500" y="1750700"/>
            <a:ext cx="1605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0C0"/>
                </a:solidFill>
                <a:latin typeface="Pacifico"/>
                <a:ea typeface="Pacifico"/>
                <a:cs typeface="Pacifico"/>
                <a:sym typeface="Pacifico"/>
              </a:rPr>
              <a:t>Jenny</a:t>
            </a:r>
            <a:endParaRPr sz="3200">
              <a:solidFill>
                <a:srgbClr val="0070C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1" name="Google Shape;131;g15ad4e35826_0_19"/>
          <p:cNvSpPr txBox="1"/>
          <p:nvPr/>
        </p:nvSpPr>
        <p:spPr>
          <a:xfrm>
            <a:off x="1443700" y="2284100"/>
            <a:ext cx="1605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0C0"/>
                </a:solidFill>
                <a:latin typeface="Pacifico"/>
                <a:ea typeface="Pacifico"/>
                <a:cs typeface="Pacifico"/>
                <a:sym typeface="Pacifico"/>
              </a:rPr>
              <a:t>Tom</a:t>
            </a:r>
            <a:endParaRPr sz="3200">
              <a:solidFill>
                <a:srgbClr val="0070C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2" name="Google Shape;132;g15ad4e35826_0_19"/>
          <p:cNvSpPr txBox="1"/>
          <p:nvPr/>
        </p:nvSpPr>
        <p:spPr>
          <a:xfrm>
            <a:off x="4415500" y="2284100"/>
            <a:ext cx="1605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0C0"/>
                </a:solidFill>
                <a:latin typeface="Pacifico"/>
                <a:ea typeface="Pacifico"/>
                <a:cs typeface="Pacifico"/>
                <a:sym typeface="Pacifico"/>
              </a:rPr>
              <a:t>Peter</a:t>
            </a:r>
            <a:endParaRPr sz="3200">
              <a:solidFill>
                <a:srgbClr val="0070C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3" name="Google Shape;133;g15ad4e35826_0_19"/>
          <p:cNvSpPr txBox="1"/>
          <p:nvPr/>
        </p:nvSpPr>
        <p:spPr>
          <a:xfrm>
            <a:off x="1443700" y="2817500"/>
            <a:ext cx="1605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0C0"/>
                </a:solidFill>
                <a:latin typeface="Pacifico"/>
                <a:ea typeface="Pacifico"/>
                <a:cs typeface="Pacifico"/>
                <a:sym typeface="Pacifico"/>
              </a:rPr>
              <a:t>Ted</a:t>
            </a:r>
            <a:endParaRPr sz="3200">
              <a:solidFill>
                <a:srgbClr val="0070C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4" name="Google Shape;134;g15ad4e35826_0_19"/>
          <p:cNvSpPr txBox="1"/>
          <p:nvPr/>
        </p:nvSpPr>
        <p:spPr>
          <a:xfrm>
            <a:off x="1361200" y="3286550"/>
            <a:ext cx="1605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0C0"/>
                </a:solidFill>
                <a:latin typeface="Pacifico"/>
                <a:ea typeface="Pacifico"/>
                <a:cs typeface="Pacifico"/>
                <a:sym typeface="Pacifico"/>
              </a:rPr>
              <a:t>Sophie</a:t>
            </a:r>
            <a:endParaRPr sz="3200">
              <a:solidFill>
                <a:srgbClr val="0070C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5" name="Google Shape;135;g15ad4e35826_0_19"/>
          <p:cNvSpPr txBox="1"/>
          <p:nvPr/>
        </p:nvSpPr>
        <p:spPr>
          <a:xfrm>
            <a:off x="1443700" y="3731900"/>
            <a:ext cx="1605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0C0"/>
                </a:solidFill>
                <a:latin typeface="Pacifico"/>
                <a:ea typeface="Pacifico"/>
                <a:cs typeface="Pacifico"/>
                <a:sym typeface="Pacifico"/>
              </a:rPr>
              <a:t>Tina</a:t>
            </a:r>
            <a:endParaRPr sz="3200">
              <a:solidFill>
                <a:srgbClr val="0070C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6" name="Google Shape;136;g15ad4e35826_0_19"/>
          <p:cNvSpPr txBox="1"/>
          <p:nvPr/>
        </p:nvSpPr>
        <p:spPr>
          <a:xfrm>
            <a:off x="1138900" y="4189100"/>
            <a:ext cx="270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0C0"/>
                </a:solidFill>
                <a:latin typeface="Pacifico"/>
                <a:ea typeface="Pacifico"/>
                <a:cs typeface="Pacifico"/>
                <a:sym typeface="Pacifico"/>
              </a:rPr>
              <a:t>Steve Grant</a:t>
            </a:r>
            <a:endParaRPr sz="3200">
              <a:solidFill>
                <a:srgbClr val="0070C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2-05 Friends Plus 7">
            <a:hlinkClick r:id="" action="ppaction://media"/>
            <a:extLst>
              <a:ext uri="{FF2B5EF4-FFF2-40B4-BE49-F238E27FC236}">
                <a16:creationId xmlns:a16="http://schemas.microsoft.com/office/drawing/2014/main" id="{C8095811-5BD7-6CC1-5E02-2EC4EBAE6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5515" y="125476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3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4350"/>
            <a:ext cx="12192000" cy="617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/>
          <p:nvPr/>
        </p:nvSpPr>
        <p:spPr>
          <a:xfrm>
            <a:off x="3528996" y="2585538"/>
            <a:ext cx="392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>
                <a:solidFill>
                  <a:srgbClr val="7030A0"/>
                </a:solidFill>
              </a:rPr>
              <a:t>có tính cạnh tranh</a:t>
            </a:r>
            <a:endParaRPr sz="2400" b="1" i="1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7"/>
          <p:cNvSpPr txBox="1"/>
          <p:nvPr/>
        </p:nvSpPr>
        <p:spPr>
          <a:xfrm>
            <a:off x="6076497" y="-11307"/>
            <a:ext cx="35654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sng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I. NEW WORDS: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412520" y="629617"/>
            <a:ext cx="3441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800" b="1" dirty="0">
                <a:solidFill>
                  <a:schemeClr val="dk1"/>
                </a:solidFill>
              </a:rPr>
              <a:t>fit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800" b="1" dirty="0">
                <a:solidFill>
                  <a:schemeClr val="dk1"/>
                </a:solidFill>
              </a:rPr>
              <a:t>adj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/>
          <p:cNvSpPr txBox="1"/>
          <p:nvPr/>
        </p:nvSpPr>
        <p:spPr>
          <a:xfrm>
            <a:off x="3528993" y="693550"/>
            <a:ext cx="454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 dirty="0" err="1">
                <a:solidFill>
                  <a:srgbClr val="7030A0"/>
                </a:solidFill>
              </a:rPr>
              <a:t>khoẻ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mạnh</a:t>
            </a:r>
            <a:endParaRPr sz="2400" b="1" i="1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7"/>
          <p:cNvSpPr txBox="1"/>
          <p:nvPr/>
        </p:nvSpPr>
        <p:spPr>
          <a:xfrm>
            <a:off x="412520" y="1265175"/>
            <a:ext cx="3600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800" b="1">
                <a:solidFill>
                  <a:schemeClr val="dk1"/>
                </a:solidFill>
              </a:rPr>
              <a:t>practical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800" b="1">
                <a:solidFill>
                  <a:schemeClr val="dk1"/>
                </a:solidFill>
              </a:rPr>
              <a:t>adj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7"/>
          <p:cNvSpPr txBox="1"/>
          <p:nvPr/>
        </p:nvSpPr>
        <p:spPr>
          <a:xfrm>
            <a:off x="3528994" y="1326150"/>
            <a:ext cx="360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>
                <a:solidFill>
                  <a:srgbClr val="7030A0"/>
                </a:solidFill>
              </a:rPr>
              <a:t>thực tế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7"/>
          <p:cNvSpPr txBox="1"/>
          <p:nvPr/>
        </p:nvSpPr>
        <p:spPr>
          <a:xfrm>
            <a:off x="430075" y="3108525"/>
            <a:ext cx="3565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n-US" sz="2800" b="1">
                <a:solidFill>
                  <a:schemeClr val="dk1"/>
                </a:solidFill>
              </a:rPr>
              <a:t>bossy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800" b="1">
                <a:solidFill>
                  <a:schemeClr val="dk1"/>
                </a:solidFill>
              </a:rPr>
              <a:t>adj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7"/>
          <p:cNvSpPr txBox="1"/>
          <p:nvPr/>
        </p:nvSpPr>
        <p:spPr>
          <a:xfrm>
            <a:off x="3528994" y="3198150"/>
            <a:ext cx="436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>
                <a:solidFill>
                  <a:srgbClr val="7030A0"/>
                </a:solidFill>
              </a:rPr>
              <a:t>hống hách</a:t>
            </a:r>
            <a:endParaRPr sz="2400" b="1" i="1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7"/>
          <p:cNvSpPr txBox="1"/>
          <p:nvPr/>
        </p:nvSpPr>
        <p:spPr>
          <a:xfrm>
            <a:off x="488720" y="3739222"/>
            <a:ext cx="2502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 </a:t>
            </a:r>
            <a:r>
              <a:rPr lang="en-US" sz="2800" b="1">
                <a:solidFill>
                  <a:schemeClr val="dk1"/>
                </a:solidFill>
              </a:rPr>
              <a:t>clever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800" b="1">
                <a:solidFill>
                  <a:schemeClr val="dk1"/>
                </a:solidFill>
              </a:rPr>
              <a:t>adj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7"/>
          <p:cNvSpPr txBox="1"/>
          <p:nvPr/>
        </p:nvSpPr>
        <p:spPr>
          <a:xfrm>
            <a:off x="3528994" y="3776000"/>
            <a:ext cx="250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>
                <a:solidFill>
                  <a:srgbClr val="7030A0"/>
                </a:solidFill>
              </a:rPr>
              <a:t>thông minh</a:t>
            </a:r>
            <a:endParaRPr sz="2400" b="1" i="1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7"/>
          <p:cNvSpPr txBox="1"/>
          <p:nvPr/>
        </p:nvSpPr>
        <p:spPr>
          <a:xfrm>
            <a:off x="412525" y="1879625"/>
            <a:ext cx="379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2800" b="1">
                <a:solidFill>
                  <a:schemeClr val="dk1"/>
                </a:solidFill>
              </a:rPr>
              <a:t>reserved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800" b="1">
                <a:solidFill>
                  <a:schemeClr val="dk1"/>
                </a:solidFill>
              </a:rPr>
              <a:t>adj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7"/>
          <p:cNvSpPr txBox="1"/>
          <p:nvPr/>
        </p:nvSpPr>
        <p:spPr>
          <a:xfrm>
            <a:off x="3528996" y="1983450"/>
            <a:ext cx="392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>
                <a:solidFill>
                  <a:srgbClr val="7030A0"/>
                </a:solidFill>
              </a:rPr>
              <a:t>dè dặt, kín tiếng</a:t>
            </a:r>
            <a:endParaRPr sz="2400" b="1" i="1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7"/>
          <p:cNvSpPr txBox="1"/>
          <p:nvPr/>
        </p:nvSpPr>
        <p:spPr>
          <a:xfrm>
            <a:off x="412525" y="2489225"/>
            <a:ext cx="3441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2800" b="1">
                <a:solidFill>
                  <a:schemeClr val="dk1"/>
                </a:solidFill>
              </a:rPr>
              <a:t>competitive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800" b="1">
                <a:solidFill>
                  <a:schemeClr val="dk1"/>
                </a:solidFill>
              </a:rPr>
              <a:t>adj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256</Words>
  <Application>Microsoft Office PowerPoint</Application>
  <PresentationFormat>Widescreen</PresentationFormat>
  <Paragraphs>39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Gill Sans</vt:lpstr>
      <vt:lpstr>Times New Roman</vt:lpstr>
      <vt:lpstr>Open Sans</vt:lpstr>
      <vt:lpstr>Calibri</vt:lpstr>
      <vt:lpstr>Arial</vt:lpstr>
      <vt:lpstr>Comic Sans MS</vt:lpstr>
      <vt:lpstr>Pacifico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✔ Activity 1: 1 What type of text is it? What type of information do you think will be in the text? </vt:lpstr>
      <vt:lpstr>✔ Activity 2: Read and listen to the text and complete the sentences with the name of a team member</vt:lpstr>
      <vt:lpstr>PowerPoint Presentation</vt:lpstr>
      <vt:lpstr>PowerPoint Presentation</vt:lpstr>
      <vt:lpstr>PowerPoint Presentation</vt:lpstr>
      <vt:lpstr>USE IT!Work in pairs. Which team do you think will win the challenge?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Dinh Thi Tuong Vi</dc:creator>
  <cp:lastModifiedBy>Vy Truong</cp:lastModifiedBy>
  <cp:revision>4</cp:revision>
  <dcterms:created xsi:type="dcterms:W3CDTF">2022-07-02T13:42:23Z</dcterms:created>
  <dcterms:modified xsi:type="dcterms:W3CDTF">2023-02-15T04:03:09Z</dcterms:modified>
</cp:coreProperties>
</file>